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69" r:id="rId4"/>
    <p:sldId id="270" r:id="rId5"/>
    <p:sldId id="282" r:id="rId6"/>
    <p:sldId id="283" r:id="rId7"/>
    <p:sldId id="281" r:id="rId8"/>
    <p:sldId id="284" r:id="rId9"/>
    <p:sldId id="286" r:id="rId10"/>
    <p:sldId id="285" r:id="rId11"/>
    <p:sldId id="258" r:id="rId12"/>
    <p:sldId id="273" r:id="rId13"/>
    <p:sldId id="260" r:id="rId14"/>
    <p:sldId id="274" r:id="rId15"/>
    <p:sldId id="276" r:id="rId16"/>
    <p:sldId id="277" r:id="rId17"/>
    <p:sldId id="288" r:id="rId18"/>
    <p:sldId id="289" r:id="rId19"/>
    <p:sldId id="287" r:id="rId20"/>
    <p:sldId id="278" r:id="rId21"/>
    <p:sldId id="279" r:id="rId22"/>
    <p:sldId id="280" r:id="rId23"/>
  </p:sldIdLst>
  <p:sldSz cx="12192000" cy="6858000"/>
  <p:notesSz cx="6858000" cy="9144000"/>
  <p:embeddedFontLst>
    <p:embeddedFont>
      <p:font typeface="Cambria Math" panose="02040503050406030204" pitchFamily="18" charset="0"/>
      <p:regular r:id="rId25"/>
    </p:embeddedFont>
    <p:embeddedFont>
      <p:font typeface="Play" panose="02020500000000000000" charset="0"/>
      <p:regular r:id="rId26"/>
    </p:embeddedFont>
    <p:embeddedFont>
      <p:font typeface="微軟正黑體" panose="020B0604030504040204" pitchFamily="34" charset="-12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5251"/>
    <a:srgbClr val="ACAAB0"/>
    <a:srgbClr val="C0C0C0"/>
    <a:srgbClr val="CCFFE3"/>
    <a:srgbClr val="75CC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57" autoAdjust="0"/>
  </p:normalViewPr>
  <p:slideViewPr>
    <p:cSldViewPr snapToGrid="0">
      <p:cViewPr varScale="1">
        <p:scale>
          <a:sx n="93" d="100"/>
          <a:sy n="93" d="100"/>
        </p:scale>
        <p:origin x="71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rPr>
              <a:t>接下來要進行視覺實驗，在這個實驗中，會請你盯著電腦螢幕，並使用觸控筆以及觸控板來做反應。</a:t>
            </a:r>
            <a:endParaRPr sz="120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微軟正黑體" panose="020B060403050404020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rPr>
              <a:t>實驗分為練習階段和正式測驗階段。</a:t>
            </a:r>
            <a:endParaRPr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微軟正黑體" panose="020B060403050404020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rPr>
              <a:t>為了在進行正式測驗時，可以順利操控觸控筆，我們一開始會先進行練習階段</a:t>
            </a:r>
            <a:r>
              <a:rPr lang="zh-TW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rPr>
              <a:t>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微軟正黑體" panose="020B0604030504040204" charset="-120"/>
            </a:endParaRPr>
          </a:p>
        </p:txBody>
      </p:sp>
      <p:sp>
        <p:nvSpPr>
          <p:cNvPr id="181" name="Google Shape;18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 lang="zh-TW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微軟正黑體" panose="020B0604030504040204" charset="-120"/>
              <a:buNone/>
            </a:pPr>
            <a:r>
              <a:rPr lang="zh-TW" sz="120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rPr>
              <a:t>螢幕接著會出現綠點，這代表你對藍點的瞄準射擊反應結果。你的任務就是要盡可能讓藍點與綠點的位置越接近越好。</a:t>
            </a:r>
            <a:endParaRPr sz="120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微軟正黑體" panose="020B060403050404020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微軟正黑體" panose="020B0604030504040204" charset="-120"/>
            </a:endParaRPr>
          </a:p>
        </p:txBody>
      </p:sp>
      <p:sp>
        <p:nvSpPr>
          <p:cNvPr id="210" name="Google Shape;21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fld id="{00000000-1234-1234-1234-123412341234}" type="slidenum">
              <a:rPr kumimoji="0" lang="en-US" altLang="zh-TW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t>11</a:t>
            </a:fld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00940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微軟正黑體" panose="020B0604030504040204" charset="-120"/>
              <a:buNone/>
            </a:pPr>
            <a:r>
              <a:rPr lang="zh-TW" sz="120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rPr>
              <a:t>在接下來的練習當中，一開始請你先用觸控筆 把代表游標的白色圓點移回畫面正中央的黑色圓形區域(其邊界為紅白色交替閃爍)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sz="120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微軟正黑體" panose="020B0604030504040204" charset="-120"/>
            </a:endParaRPr>
          </a:p>
        </p:txBody>
      </p:sp>
      <p:sp>
        <p:nvSpPr>
          <p:cNvPr id="197" name="Google Shape;19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 lang="zh-TW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微軟正黑體" panose="020B0604030504040204" charset="-120"/>
              <a:buNone/>
            </a:pPr>
            <a:r>
              <a:rPr lang="zh-TW" sz="120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rPr>
              <a:t>在接下來的練習當中，一開始請你先用觸控筆 把代表游標的白色圓點移回畫面正中央的黑色圓形區域(其邊界為紅白色交替閃爍)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sz="120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微軟正黑體" panose="020B0604030504040204" charset="-120"/>
            </a:endParaRPr>
          </a:p>
        </p:txBody>
      </p:sp>
      <p:sp>
        <p:nvSpPr>
          <p:cNvPr id="197" name="Google Shape;19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fld id="{00000000-1234-1234-1234-123412341234}" type="slidenum">
              <a:rPr kumimoji="0" lang="en-US" altLang="zh-TW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t>13</a:t>
            </a:fld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1034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rPr>
              <a:t>接下來要進行視覺實驗，在這個實驗中，會請你盯著電腦螢幕，並使用觸控筆以及觸控板來做反應。</a:t>
            </a:r>
            <a:endParaRPr sz="120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微軟正黑體" panose="020B060403050404020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rPr>
              <a:t>實驗分為練習階段和正式測驗階段。</a:t>
            </a:r>
            <a:endParaRPr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微軟正黑體" panose="020B060403050404020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rPr>
              <a:t>為了在進行正式測驗時，可以順利操控觸控筆，我們一開始會先進行練習階段</a:t>
            </a:r>
            <a:r>
              <a:rPr lang="zh-TW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rPr>
              <a:t>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微軟正黑體" panose="020B0604030504040204" charset="-120"/>
            </a:endParaRPr>
          </a:p>
        </p:txBody>
      </p:sp>
      <p:sp>
        <p:nvSpPr>
          <p:cNvPr id="181" name="Google Shape;18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81975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微軟正黑體" panose="020B0604030504040204" charset="-120"/>
              <a:buNone/>
            </a:pPr>
            <a:r>
              <a:rPr lang="zh-TW" sz="120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rPr>
              <a:t>在接下來的練習當中，一開始請你先用觸控筆 把代表游標的白色圓點移回畫面正中央的黑色圓形區域(其邊界為紅白色交替閃爍)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sz="120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微軟正黑體" panose="020B0604030504040204" charset="-120"/>
            </a:endParaRPr>
          </a:p>
        </p:txBody>
      </p:sp>
      <p:sp>
        <p:nvSpPr>
          <p:cNvPr id="197" name="Google Shape;19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fld id="{00000000-1234-1234-1234-123412341234}" type="slidenum">
              <a:rPr kumimoji="0" lang="en-US" altLang="zh-TW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t>15</a:t>
            </a:fld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78764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微軟正黑體" panose="020B0604030504040204" charset="-120"/>
              <a:buNone/>
            </a:pPr>
            <a:r>
              <a:rPr lang="zh-TW" sz="120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rPr>
              <a:t>在接下來的練習當中，一開始請你先用觸控筆 把代表游標的白色圓點移回畫面正中央的黑色圓形區域(其邊界為紅白色交替閃爍)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sz="120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微軟正黑體" panose="020B0604030504040204" charset="-120"/>
            </a:endParaRPr>
          </a:p>
        </p:txBody>
      </p:sp>
      <p:sp>
        <p:nvSpPr>
          <p:cNvPr id="197" name="Google Shape;19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fld id="{00000000-1234-1234-1234-123412341234}" type="slidenum">
              <a:rPr kumimoji="0" lang="en-US" altLang="zh-TW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t>16</a:t>
            </a:fld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894603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微軟正黑體" panose="020B0604030504040204" charset="-120"/>
              <a:buNone/>
            </a:pPr>
            <a:r>
              <a:rPr lang="zh-TW" sz="120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rPr>
              <a:t>在接下來的練習當中，一開始請你先用觸控筆 把代表游標的白色圓點移回畫面正中央的黑色圓形區域(其邊界為紅白色交替閃爍)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sz="120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微軟正黑體" panose="020B0604030504040204" charset="-120"/>
            </a:endParaRPr>
          </a:p>
        </p:txBody>
      </p:sp>
      <p:sp>
        <p:nvSpPr>
          <p:cNvPr id="197" name="Google Shape;19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fld id="{00000000-1234-1234-1234-123412341234}" type="slidenum">
              <a:rPr kumimoji="0" lang="en-US" altLang="zh-TW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t>17</a:t>
            </a:fld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983067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微軟正黑體" panose="020B0604030504040204" charset="-120"/>
              <a:buNone/>
            </a:pPr>
            <a:r>
              <a:rPr lang="zh-TW" sz="1200" dirty="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rPr>
              <a:t>在接下來的練習當中，一開始請你先用觸控筆 把代表游標的白色圓點移回畫面正中央的黑色圓形區域(其邊界為紅白色交替閃爍)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sz="1200" dirty="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微軟正黑體" panose="020B0604030504040204" charset="-120"/>
            </a:endParaRPr>
          </a:p>
        </p:txBody>
      </p:sp>
      <p:sp>
        <p:nvSpPr>
          <p:cNvPr id="197" name="Google Shape;19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fld id="{00000000-1234-1234-1234-123412341234}" type="slidenum">
              <a:rPr kumimoji="0" lang="en-US" altLang="zh-TW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t>18</a:t>
            </a:fld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12545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微軟正黑體" panose="020B0604030504040204" charset="-120"/>
              <a:buNone/>
            </a:pPr>
            <a:r>
              <a:rPr lang="zh-TW" sz="120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rPr>
              <a:t>在接下來的練習當中，一開始請你先用觸控筆 把代表游標的白色圓點移回畫面正中央的黑色圓形區域(其邊界為紅白色交替閃爍)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sz="120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微軟正黑體" panose="020B0604030504040204" charset="-120"/>
            </a:endParaRPr>
          </a:p>
        </p:txBody>
      </p:sp>
      <p:sp>
        <p:nvSpPr>
          <p:cNvPr id="197" name="Google Shape;19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fld id="{00000000-1234-1234-1234-123412341234}" type="slidenum">
              <a:rPr kumimoji="0" lang="en-US" altLang="zh-TW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t>19</a:t>
            </a:fld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68955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rPr>
              <a:t>接下來要進行視覺實驗，在這個實驗中，會請你盯著電腦螢幕，並使用觸控筆以及觸控板來做反應。</a:t>
            </a:r>
            <a:endParaRPr sz="120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微軟正黑體" panose="020B060403050404020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rPr>
              <a:t>實驗分為練習階段和正式測驗階段。</a:t>
            </a:r>
            <a:endParaRPr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微軟正黑體" panose="020B060403050404020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rPr>
              <a:t>為了在進行正式測驗時，可以順利操控觸控筆，我們一開始會先進行練習階段</a:t>
            </a:r>
            <a:r>
              <a:rPr lang="zh-TW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rPr>
              <a:t>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微軟正黑體" panose="020B0604030504040204" charset="-120"/>
            </a:endParaRPr>
          </a:p>
        </p:txBody>
      </p:sp>
      <p:sp>
        <p:nvSpPr>
          <p:cNvPr id="181" name="Google Shape;18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86029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微軟正黑體" panose="020B0604030504040204" charset="-120"/>
              <a:buNone/>
            </a:pPr>
            <a:r>
              <a:rPr lang="zh-TW" sz="1200">
                <a:latin typeface="微軟正黑體" panose="020B0604030504040204" charset="-120"/>
                <a:ea typeface="微軟正黑體" panose="020B0604030504040204" charset="-120"/>
                <a:cs typeface="微軟正黑體" panose="020B0604030504040204" charset="-120"/>
                <a:sym typeface="微軟正黑體" panose="020B0604030504040204" charset="-120"/>
              </a:rPr>
              <a:t>在接下來的練習當中，一開始請你先用觸控筆 把代表游標的白色圓點移回畫面正中央的黑色圓形區域(其邊界為紅白色交替閃爍)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sz="1200">
              <a:latin typeface="微軟正黑體" panose="020B0604030504040204" charset="-120"/>
              <a:ea typeface="微軟正黑體" panose="020B0604030504040204" charset="-120"/>
              <a:cs typeface="微軟正黑體" panose="020B0604030504040204" charset="-120"/>
              <a:sym typeface="微軟正黑體" panose="020B0604030504040204" charset="-120"/>
            </a:endParaRPr>
          </a:p>
        </p:txBody>
      </p:sp>
      <p:sp>
        <p:nvSpPr>
          <p:cNvPr id="197" name="Google Shape;19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fld id="{00000000-1234-1234-1234-123412341234}" type="slidenum">
              <a:rPr kumimoji="0" lang="en-US" altLang="zh-TW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t>20</a:t>
            </a:fld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98592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7843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這裡的</a:t>
            </a:r>
            <a:r>
              <a:rPr lang="en-US" altLang="zh-TW" dirty="0"/>
              <a:t>regression formula</a:t>
            </a:r>
            <a:r>
              <a:rPr lang="zh-TW" altLang="en-US" dirty="0"/>
              <a:t>並未特別限定單位；</a:t>
            </a:r>
            <a:r>
              <a:rPr lang="en-US" altLang="zh-TW" dirty="0" err="1"/>
              <a:t>ms</a:t>
            </a:r>
            <a:r>
              <a:rPr lang="zh-TW" altLang="en-US" dirty="0"/>
              <a:t>和</a:t>
            </a:r>
            <a:r>
              <a:rPr lang="en-US" altLang="zh-TW" dirty="0"/>
              <a:t>s</a:t>
            </a:r>
            <a:r>
              <a:rPr lang="zh-TW" altLang="en-US" dirty="0"/>
              <a:t>都可以，但是在計算</a:t>
            </a:r>
            <a:r>
              <a:rPr lang="en-US" altLang="zh-TW" dirty="0"/>
              <a:t>TP</a:t>
            </a:r>
            <a:r>
              <a:rPr lang="zh-TW" altLang="en-US" dirty="0"/>
              <a:t>時，就都換算為</a:t>
            </a:r>
            <a:r>
              <a:rPr lang="en-US" altLang="zh-TW" dirty="0"/>
              <a:t>second</a:t>
            </a:r>
            <a:r>
              <a:rPr lang="zh-TW" altLang="en-US" dirty="0"/>
              <a:t>作為時間單位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此處可以提到 </a:t>
            </a:r>
            <a:r>
              <a:rPr lang="en-US" altLang="zh-TW" dirty="0" err="1"/>
              <a:t>Fitts'</a:t>
            </a:r>
            <a:r>
              <a:rPr lang="en-US" altLang="zh-TW" dirty="0"/>
              <a:t> Law</a:t>
            </a:r>
            <a:r>
              <a:rPr lang="zh-TW" altLang="en-US" dirty="0"/>
              <a:t>建立起訊息理論與動作控制的連結，以「位元」概念量化動作執行的難度。</a:t>
            </a:r>
            <a:endParaRPr dirty="0"/>
          </a:p>
        </p:txBody>
      </p:sp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1571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4741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7627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8474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9416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4481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3637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 panose="00000500000000000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標題及物件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604060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3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 panose="00000500000000000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 panose="000005000000000000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 panose="000005000000000000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 panose="00000500000000000000"/>
              <a:buNone/>
              <a:defRPr sz="4400" b="0" i="0" u="none" strike="noStrike" cap="none">
                <a:solidFill>
                  <a:schemeClr val="dk1"/>
                </a:solidFill>
                <a:latin typeface="Play" panose="00000500000000000000"/>
                <a:ea typeface="Play" panose="00000500000000000000"/>
                <a:cs typeface="Play" panose="00000500000000000000"/>
                <a:sym typeface="Play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 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20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"/>
          <p:cNvSpPr txBox="1">
            <a:spLocks noGrp="1"/>
          </p:cNvSpPr>
          <p:nvPr>
            <p:ph type="ctrTitle"/>
          </p:nvPr>
        </p:nvSpPr>
        <p:spPr>
          <a:xfrm>
            <a:off x="838199" y="839788"/>
            <a:ext cx="10506455" cy="324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 panose="020B0604020202020204"/>
              <a:buNone/>
            </a:pPr>
            <a:r>
              <a:rPr lang="zh-TW" altLang="en-US" sz="5400" b="1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手眼協調精確度實驗</a:t>
            </a:r>
            <a:endParaRPr lang="zh-TW" sz="5400" b="1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" name="Google Shape;166;p1"/>
          <p:cNvSpPr/>
          <p:nvPr/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7" name="Google Shape;167;p1"/>
          <p:cNvSpPr/>
          <p:nvPr/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4" name="Google Shape;184;p3"/>
          <p:cNvSpPr/>
          <p:nvPr/>
        </p:nvSpPr>
        <p:spPr>
          <a:xfrm>
            <a:off x="1114425" y="0"/>
            <a:ext cx="9963150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39700" sx="102000" sy="102000" algn="ctr" rotWithShape="0">
              <a:srgbClr val="D8D8D8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5" name="Google Shape;185;p3"/>
          <p:cNvSpPr/>
          <p:nvPr/>
        </p:nvSpPr>
        <p:spPr>
          <a:xfrm>
            <a:off x="1121664" y="0"/>
            <a:ext cx="9948672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6" name="Google Shape;186;p3"/>
          <p:cNvSpPr txBox="1"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 panose="020B0604020202020204"/>
              <a:buNone/>
            </a:pPr>
            <a:r>
              <a:rPr lang="en-US" altLang="zh-TW" sz="7200" b="1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Experimental </a:t>
            </a:r>
            <a:br>
              <a:rPr lang="en-US" altLang="zh-TW" sz="7200" b="1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zh-TW" sz="7200" b="1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</a:t>
            </a:r>
            <a:r>
              <a:rPr lang="en-US" altLang="zh-TW" sz="7200" b="1" dirty="0" err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cedure</a:t>
            </a:r>
            <a:endParaRPr lang="zh-TW" sz="7200" b="1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3"/>
          <p:cNvSpPr/>
          <p:nvPr/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168A157-811C-2403-E988-6BAA7C4AB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822" y="1973177"/>
            <a:ext cx="7046703" cy="417684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70F84E0-7168-A1F8-4919-D0FD7390E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5254" y="101838"/>
            <a:ext cx="1705803" cy="1705803"/>
          </a:xfrm>
          <a:prstGeom prst="rect">
            <a:avLst/>
          </a:prstGeom>
        </p:spPr>
      </p:pic>
      <p:sp>
        <p:nvSpPr>
          <p:cNvPr id="6" name="Google Shape;174;p2">
            <a:extLst>
              <a:ext uri="{FF2B5EF4-FFF2-40B4-BE49-F238E27FC236}">
                <a16:creationId xmlns:a16="http://schemas.microsoft.com/office/drawing/2014/main" id="{67E1679D-1CAC-7922-ECF5-18AA88794464}"/>
              </a:ext>
            </a:extLst>
          </p:cNvPr>
          <p:cNvSpPr txBox="1"/>
          <p:nvPr/>
        </p:nvSpPr>
        <p:spPr>
          <a:xfrm>
            <a:off x="556846" y="123743"/>
            <a:ext cx="1017758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800" b="1" dirty="0" err="1">
                <a:solidFill>
                  <a:srgbClr val="FFC000"/>
                </a:solidFill>
              </a:rPr>
              <a:t>GoFitts</a:t>
            </a:r>
            <a:r>
              <a:rPr lang="zh-TW" altLang="en-US" sz="4800" b="1" dirty="0">
                <a:solidFill>
                  <a:srgbClr val="FFC000"/>
                </a:solidFill>
              </a:rPr>
              <a:t> </a:t>
            </a:r>
            <a:r>
              <a:rPr lang="en-US" altLang="zh-TW" sz="4800" b="1" dirty="0">
                <a:solidFill>
                  <a:srgbClr val="FFC000"/>
                </a:solidFill>
              </a:rPr>
              <a:t>Task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C462BF-FD09-4998-2AEA-C04CF1C83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166" y="1181663"/>
            <a:ext cx="2852985" cy="3367699"/>
          </a:xfrm>
          <a:prstGeom prst="rect">
            <a:avLst/>
          </a:prstGeom>
        </p:spPr>
      </p:pic>
      <p:pic>
        <p:nvPicPr>
          <p:cNvPr id="7" name="圖片 6" descr="一張含有 人的臉孔, 人員, 微笑, 服裝 的圖片&#10;&#10;AI 產生的內容可能不正確。">
            <a:extLst>
              <a:ext uri="{FF2B5EF4-FFF2-40B4-BE49-F238E27FC236}">
                <a16:creationId xmlns:a16="http://schemas.microsoft.com/office/drawing/2014/main" id="{EB63827A-2EFE-AF12-EBDC-F31A074F9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54" y="1670671"/>
            <a:ext cx="3189644" cy="372943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DAE6768-E98B-92FF-8B7B-F0E2E81E9F54}"/>
              </a:ext>
            </a:extLst>
          </p:cNvPr>
          <p:cNvSpPr txBox="1"/>
          <p:nvPr/>
        </p:nvSpPr>
        <p:spPr>
          <a:xfrm>
            <a:off x="875488" y="5469701"/>
            <a:ext cx="2679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b="1" dirty="0">
                <a:solidFill>
                  <a:srgbClr val="FFC000"/>
                </a:solidFill>
              </a:rPr>
              <a:t>Scott </a:t>
            </a:r>
            <a:r>
              <a:rPr lang="en-US" altLang="zh-TW" sz="1800" b="1" dirty="0" err="1">
                <a:solidFill>
                  <a:srgbClr val="FFC000"/>
                </a:solidFill>
              </a:rPr>
              <a:t>MacKenzie</a:t>
            </a:r>
            <a:endParaRPr lang="en-US" altLang="zh-TW" sz="1800" b="1" dirty="0">
              <a:solidFill>
                <a:srgbClr val="FFC000"/>
              </a:solidFill>
            </a:endParaRPr>
          </a:p>
          <a:p>
            <a:pPr algn="ctr"/>
            <a:r>
              <a:rPr lang="en-US" altLang="zh-TW" sz="1800" b="1" dirty="0">
                <a:solidFill>
                  <a:srgbClr val="FFC000"/>
                </a:solidFill>
              </a:rPr>
              <a:t>York University 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89928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F140A5D-1A03-56BC-F123-B42FF76D1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07" y="359744"/>
            <a:ext cx="3167820" cy="613851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0020B9A-F833-DE78-0F55-ACA1F89D07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0821"/>
          <a:stretch/>
        </p:blipFill>
        <p:spPr>
          <a:xfrm>
            <a:off x="5196171" y="375312"/>
            <a:ext cx="6000529" cy="339280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AEAE0E1-B079-4B1B-AD3B-70422F18D057}"/>
              </a:ext>
            </a:extLst>
          </p:cNvPr>
          <p:cNvSpPr txBox="1"/>
          <p:nvPr/>
        </p:nvSpPr>
        <p:spPr>
          <a:xfrm>
            <a:off x="5338618" y="1548493"/>
            <a:ext cx="1514764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選自己的編號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要記得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AA7FC0F-C15C-4E00-9570-29DC6F851214}"/>
              </a:ext>
            </a:extLst>
          </p:cNvPr>
          <p:cNvCxnSpPr>
            <a:stCxn id="2" idx="3"/>
          </p:cNvCxnSpPr>
          <p:nvPr/>
        </p:nvCxnSpPr>
        <p:spPr>
          <a:xfrm flipV="1">
            <a:off x="6853382" y="1597891"/>
            <a:ext cx="286327" cy="2122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F2BF1E1C-2896-4D11-B494-9B3B6E0E4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171" y="4026040"/>
            <a:ext cx="6000529" cy="190062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A75A0CA-64EC-4750-82F4-D585C5D0A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078" y="3948299"/>
            <a:ext cx="385682" cy="8241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3BF15DD-6A1F-1DE1-F11B-88D2F183B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275" y="1047031"/>
            <a:ext cx="8837450" cy="4763938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F6BFA592-3E4E-BA11-E3C7-45AEFE4A97B6}"/>
              </a:ext>
            </a:extLst>
          </p:cNvPr>
          <p:cNvSpPr/>
          <p:nvPr/>
        </p:nvSpPr>
        <p:spPr>
          <a:xfrm rot="13047393">
            <a:off x="6052299" y="3377520"/>
            <a:ext cx="362684" cy="323167"/>
          </a:xfrm>
          <a:prstGeom prst="rightArrow">
            <a:avLst>
              <a:gd name="adj1" fmla="val 50000"/>
              <a:gd name="adj2" fmla="val 6603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3995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4" name="Google Shape;184;p3"/>
          <p:cNvSpPr/>
          <p:nvPr/>
        </p:nvSpPr>
        <p:spPr>
          <a:xfrm>
            <a:off x="1114425" y="0"/>
            <a:ext cx="9963150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39700" sx="102000" sy="102000" algn="ctr" rotWithShape="0">
              <a:srgbClr val="D8D8D8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5" name="Google Shape;185;p3"/>
          <p:cNvSpPr/>
          <p:nvPr/>
        </p:nvSpPr>
        <p:spPr>
          <a:xfrm>
            <a:off x="1121664" y="0"/>
            <a:ext cx="9948672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6" name="Google Shape;186;p3"/>
          <p:cNvSpPr txBox="1"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 panose="020B0604020202020204"/>
              <a:buNone/>
            </a:pPr>
            <a:br>
              <a:rPr lang="en-US" altLang="zh-TW" sz="4800" b="1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altLang="zh-TW" sz="4800" b="1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Visualization &amp; Interpretation</a:t>
            </a:r>
            <a:endParaRPr lang="zh-TW" sz="4800" b="1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3"/>
          <p:cNvSpPr/>
          <p:nvPr/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79121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02440FD-EA23-76B7-6CEB-CBF83B671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69" y="646764"/>
            <a:ext cx="4012627" cy="556447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A380FE7-8D8B-4DB8-88EF-24BE8E565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149" y="938406"/>
            <a:ext cx="4991169" cy="4981186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0254D41D-C494-471C-9514-7B4CAAEE1C4B}"/>
              </a:ext>
            </a:extLst>
          </p:cNvPr>
          <p:cNvCxnSpPr>
            <a:cxnSpLocks/>
          </p:cNvCxnSpPr>
          <p:nvPr/>
        </p:nvCxnSpPr>
        <p:spPr>
          <a:xfrm flipV="1">
            <a:off x="6135811" y="2578981"/>
            <a:ext cx="3803157" cy="124283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A37B601-561A-4376-9392-E8940F736170}"/>
              </a:ext>
            </a:extLst>
          </p:cNvPr>
          <p:cNvSpPr txBox="1"/>
          <p:nvPr/>
        </p:nvSpPr>
        <p:spPr>
          <a:xfrm>
            <a:off x="7942729" y="3275110"/>
            <a:ext cx="113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A</a:t>
            </a:r>
            <a:r>
              <a:rPr lang="en-US" altLang="zh-TW" dirty="0">
                <a:solidFill>
                  <a:srgbClr val="FF0000"/>
                </a:solidFill>
              </a:rPr>
              <a:t>mplitude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D8C7F6A-44D6-4D22-B564-5A1BEB853B6A}"/>
              </a:ext>
            </a:extLst>
          </p:cNvPr>
          <p:cNvCxnSpPr>
            <a:cxnSpLocks/>
          </p:cNvCxnSpPr>
          <p:nvPr/>
        </p:nvCxnSpPr>
        <p:spPr>
          <a:xfrm flipV="1">
            <a:off x="6386436" y="4527236"/>
            <a:ext cx="194786" cy="8271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3CFEB25-D9B9-4B73-9853-4B4EEB4B5785}"/>
              </a:ext>
            </a:extLst>
          </p:cNvPr>
          <p:cNvSpPr txBox="1"/>
          <p:nvPr/>
        </p:nvSpPr>
        <p:spPr>
          <a:xfrm>
            <a:off x="6583680" y="4362875"/>
            <a:ext cx="113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W</a:t>
            </a:r>
            <a:r>
              <a:rPr lang="en-US" altLang="zh-TW" dirty="0">
                <a:solidFill>
                  <a:srgbClr val="FF0000"/>
                </a:solidFill>
              </a:rPr>
              <a:t>idth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96E47F5C-3EF6-4269-97D6-2D145CD9D3C6}"/>
              </a:ext>
            </a:extLst>
          </p:cNvPr>
          <p:cNvSpPr/>
          <p:nvPr/>
        </p:nvSpPr>
        <p:spPr>
          <a:xfrm>
            <a:off x="1260843" y="1712271"/>
            <a:ext cx="362684" cy="323167"/>
          </a:xfrm>
          <a:prstGeom prst="rightArrow">
            <a:avLst>
              <a:gd name="adj1" fmla="val 50000"/>
              <a:gd name="adj2" fmla="val 66034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1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85185E-6 L 0.00026 0.04329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02440FD-EA23-76B7-6CEB-CBF83B671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69" y="646764"/>
            <a:ext cx="4012627" cy="556447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A380FE7-8D8B-4DB8-88EF-24BE8E565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470" y="425789"/>
            <a:ext cx="2794815" cy="27892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57EC26A-B86C-4DA6-919B-BF8E247773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7" t="52061" r="83699" b="37303"/>
          <a:stretch/>
        </p:blipFill>
        <p:spPr>
          <a:xfrm>
            <a:off x="4983455" y="3499838"/>
            <a:ext cx="3198699" cy="3198699"/>
          </a:xfrm>
          <a:prstGeom prst="ellipse">
            <a:avLst/>
          </a:prstGeom>
          <a:ln w="57150"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ABA7137-3BB9-4990-AEB3-DDAD394FFE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789" t="26912" r="6459" b="60310"/>
          <a:stretch/>
        </p:blipFill>
        <p:spPr>
          <a:xfrm>
            <a:off x="8753444" y="2407126"/>
            <a:ext cx="3198699" cy="3198699"/>
          </a:xfrm>
          <a:prstGeom prst="ellipse">
            <a:avLst/>
          </a:prstGeom>
          <a:ln w="57150">
            <a:solidFill>
              <a:schemeClr val="tx1"/>
            </a:solidFill>
          </a:ln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BA5D5BCA-83B8-4DA7-8585-9199EF63EEF3}"/>
              </a:ext>
            </a:extLst>
          </p:cNvPr>
          <p:cNvSpPr/>
          <p:nvPr/>
        </p:nvSpPr>
        <p:spPr>
          <a:xfrm>
            <a:off x="6528804" y="5117387"/>
            <a:ext cx="108000" cy="108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D497B27-6633-4202-8B9D-8F2363245651}"/>
              </a:ext>
            </a:extLst>
          </p:cNvPr>
          <p:cNvSpPr txBox="1"/>
          <p:nvPr/>
        </p:nvSpPr>
        <p:spPr>
          <a:xfrm>
            <a:off x="8804888" y="4208765"/>
            <a:ext cx="1444328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tx1"/>
                </a:solidFill>
              </a:rPr>
              <a:t>A</a:t>
            </a:r>
            <a:r>
              <a:rPr lang="en-US" altLang="zh-TW" sz="1600" dirty="0">
                <a:solidFill>
                  <a:schemeClr val="tx1"/>
                </a:solidFill>
              </a:rPr>
              <a:t>mplitude (</a:t>
            </a:r>
            <a:r>
              <a:rPr lang="en-US" altLang="zh-TW" sz="1600" b="1" dirty="0">
                <a:solidFill>
                  <a:schemeClr val="tx1"/>
                </a:solidFill>
              </a:rPr>
              <a:t>e</a:t>
            </a:r>
            <a:r>
              <a:rPr lang="en-US" altLang="zh-TW" sz="1600" dirty="0">
                <a:solidFill>
                  <a:schemeClr val="tx1"/>
                </a:solidFill>
              </a:rPr>
              <a:t>ffective)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3AED5B9E-375D-40A9-B6FB-23F3C6646626}"/>
              </a:ext>
            </a:extLst>
          </p:cNvPr>
          <p:cNvSpPr/>
          <p:nvPr/>
        </p:nvSpPr>
        <p:spPr>
          <a:xfrm>
            <a:off x="5980862" y="4570187"/>
            <a:ext cx="1203884" cy="12024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274D8AB8-7AD7-4AB9-9999-3020520D3F7E}"/>
              </a:ext>
            </a:extLst>
          </p:cNvPr>
          <p:cNvCxnSpPr>
            <a:cxnSpLocks/>
          </p:cNvCxnSpPr>
          <p:nvPr/>
        </p:nvCxnSpPr>
        <p:spPr>
          <a:xfrm flipV="1">
            <a:off x="6771067" y="3865942"/>
            <a:ext cx="3351663" cy="1049163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34824109-CDC6-4970-B0BD-EE8F8199DAC6}"/>
              </a:ext>
            </a:extLst>
          </p:cNvPr>
          <p:cNvSpPr/>
          <p:nvPr/>
        </p:nvSpPr>
        <p:spPr>
          <a:xfrm>
            <a:off x="9777976" y="3391090"/>
            <a:ext cx="986400" cy="98653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C4242FF2-6849-4C31-A9BB-F215DD94449B}"/>
              </a:ext>
            </a:extLst>
          </p:cNvPr>
          <p:cNvSpPr/>
          <p:nvPr/>
        </p:nvSpPr>
        <p:spPr>
          <a:xfrm>
            <a:off x="10217176" y="3830355"/>
            <a:ext cx="108000" cy="108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4AEB805F-55CC-421B-99A3-22C3887431B0}"/>
              </a:ext>
            </a:extLst>
          </p:cNvPr>
          <p:cNvSpPr/>
          <p:nvPr/>
        </p:nvSpPr>
        <p:spPr>
          <a:xfrm>
            <a:off x="1260843" y="2928423"/>
            <a:ext cx="362684" cy="323167"/>
          </a:xfrm>
          <a:prstGeom prst="rightArrow">
            <a:avLst>
              <a:gd name="adj1" fmla="val 50000"/>
              <a:gd name="adj2" fmla="val 66034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377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02440FD-EA23-76B7-6CEB-CBF83B671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69" y="646764"/>
            <a:ext cx="4012627" cy="556447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A380FE7-8D8B-4DB8-88EF-24BE8E565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470" y="425789"/>
            <a:ext cx="2794815" cy="27892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57EC26A-B86C-4DA6-919B-BF8E247773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7" t="52061" r="83699" b="37303"/>
          <a:stretch/>
        </p:blipFill>
        <p:spPr>
          <a:xfrm>
            <a:off x="4983455" y="3499838"/>
            <a:ext cx="3198699" cy="3198699"/>
          </a:xfrm>
          <a:prstGeom prst="ellipse">
            <a:avLst/>
          </a:prstGeom>
          <a:ln w="57150">
            <a:solidFill>
              <a:schemeClr val="tx1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ABA7137-3BB9-4990-AEB3-DDAD394FFE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789" t="26912" r="6459" b="60310"/>
          <a:stretch/>
        </p:blipFill>
        <p:spPr>
          <a:xfrm>
            <a:off x="8753444" y="2407126"/>
            <a:ext cx="3198699" cy="3198699"/>
          </a:xfrm>
          <a:prstGeom prst="ellipse">
            <a:avLst/>
          </a:prstGeom>
          <a:ln w="57150">
            <a:solidFill>
              <a:schemeClr val="tx1"/>
            </a:solidFill>
          </a:ln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BA5D5BCA-83B8-4DA7-8585-9199EF63EEF3}"/>
              </a:ext>
            </a:extLst>
          </p:cNvPr>
          <p:cNvSpPr/>
          <p:nvPr/>
        </p:nvSpPr>
        <p:spPr>
          <a:xfrm>
            <a:off x="6528804" y="5117387"/>
            <a:ext cx="108000" cy="108000"/>
          </a:xfrm>
          <a:prstGeom prst="ellipse">
            <a:avLst/>
          </a:prstGeom>
          <a:solidFill>
            <a:srgbClr val="C0C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 panose="020B0604020202020204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3AED5B9E-375D-40A9-B6FB-23F3C6646626}"/>
              </a:ext>
            </a:extLst>
          </p:cNvPr>
          <p:cNvSpPr/>
          <p:nvPr/>
        </p:nvSpPr>
        <p:spPr>
          <a:xfrm>
            <a:off x="5980862" y="4570187"/>
            <a:ext cx="1203884" cy="12024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 panose="020B0604020202020204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34824109-CDC6-4970-B0BD-EE8F8199DAC6}"/>
              </a:ext>
            </a:extLst>
          </p:cNvPr>
          <p:cNvSpPr/>
          <p:nvPr/>
        </p:nvSpPr>
        <p:spPr>
          <a:xfrm>
            <a:off x="9777976" y="3391090"/>
            <a:ext cx="986400" cy="98653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 panose="020B0604020202020204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60EF0CC-292C-4384-B7D6-57193F7EBDB5}"/>
              </a:ext>
            </a:extLst>
          </p:cNvPr>
          <p:cNvSpPr txBox="1"/>
          <p:nvPr/>
        </p:nvSpPr>
        <p:spPr>
          <a:xfrm>
            <a:off x="5628174" y="5847221"/>
            <a:ext cx="1119846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800" b="1" dirty="0">
                <a:solidFill>
                  <a:schemeClr val="tx1"/>
                </a:solidFill>
              </a:rPr>
              <a:t>Width</a:t>
            </a:r>
            <a:r>
              <a:rPr lang="en-US" altLang="zh-TW" sz="1600" dirty="0">
                <a:solidFill>
                  <a:schemeClr val="tx1"/>
                </a:solidFill>
              </a:rPr>
              <a:t> (</a:t>
            </a:r>
            <a:r>
              <a:rPr lang="en-US" altLang="zh-TW" sz="1600" b="1" dirty="0">
                <a:solidFill>
                  <a:schemeClr val="tx1"/>
                </a:solidFill>
              </a:rPr>
              <a:t>e</a:t>
            </a:r>
            <a:r>
              <a:rPr lang="en-US" altLang="zh-TW" sz="1600" dirty="0">
                <a:solidFill>
                  <a:schemeClr val="tx1"/>
                </a:solidFill>
              </a:rPr>
              <a:t>ffective)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4014DB9-02D0-4DCE-979D-D30F7656EB2C}"/>
              </a:ext>
            </a:extLst>
          </p:cNvPr>
          <p:cNvCxnSpPr>
            <a:cxnSpLocks/>
          </p:cNvCxnSpPr>
          <p:nvPr/>
        </p:nvCxnSpPr>
        <p:spPr>
          <a:xfrm rot="5400000" flipH="1">
            <a:off x="5257722" y="4677173"/>
            <a:ext cx="2633406" cy="93779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194E7257-B359-4F9C-BD38-049B9594D288}"/>
              </a:ext>
            </a:extLst>
          </p:cNvPr>
          <p:cNvSpPr/>
          <p:nvPr/>
        </p:nvSpPr>
        <p:spPr>
          <a:xfrm>
            <a:off x="1260843" y="3230175"/>
            <a:ext cx="362684" cy="323167"/>
          </a:xfrm>
          <a:prstGeom prst="rightArrow">
            <a:avLst>
              <a:gd name="adj1" fmla="val 50000"/>
              <a:gd name="adj2" fmla="val 66034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1E9636CA-9EFF-42C2-B72E-54525D4889DF}"/>
              </a:ext>
            </a:extLst>
          </p:cNvPr>
          <p:cNvCxnSpPr>
            <a:cxnSpLocks/>
          </p:cNvCxnSpPr>
          <p:nvPr/>
        </p:nvCxnSpPr>
        <p:spPr>
          <a:xfrm rot="5400000" flipH="1">
            <a:off x="5483274" y="4610117"/>
            <a:ext cx="2633406" cy="93779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488ACA0-72CC-49EE-BC2D-F2FFE25D7353}"/>
              </a:ext>
            </a:extLst>
          </p:cNvPr>
          <p:cNvCxnSpPr>
            <a:cxnSpLocks/>
          </p:cNvCxnSpPr>
          <p:nvPr/>
        </p:nvCxnSpPr>
        <p:spPr>
          <a:xfrm flipV="1">
            <a:off x="6872685" y="5890053"/>
            <a:ext cx="216669" cy="82500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02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5F1180F-ED0C-C77D-9D25-9EF00DE0B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22" y="513903"/>
            <a:ext cx="4760259" cy="176056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0BFFF3C-8597-92C6-94DB-948A531F8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526" y="355739"/>
            <a:ext cx="6636091" cy="598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21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7BAE8364-3D8B-CD43-E715-4CC183DB2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517" y="1821977"/>
            <a:ext cx="8367524" cy="40093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30DC5B8-FD4D-F95B-A987-0C5C83C10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588811"/>
            <a:ext cx="2855552" cy="337072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AED152D-5E5C-F20B-B947-B349C26EE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104" y="465291"/>
            <a:ext cx="5963482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5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4" name="Google Shape;184;p3"/>
          <p:cNvSpPr/>
          <p:nvPr/>
        </p:nvSpPr>
        <p:spPr>
          <a:xfrm>
            <a:off x="1114425" y="0"/>
            <a:ext cx="9963150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139700" sx="102000" sy="102000" algn="ctr" rotWithShape="0">
              <a:srgbClr val="D8D8D8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5" name="Google Shape;185;p3"/>
          <p:cNvSpPr/>
          <p:nvPr/>
        </p:nvSpPr>
        <p:spPr>
          <a:xfrm>
            <a:off x="1121664" y="0"/>
            <a:ext cx="9948672" cy="6858000"/>
          </a:xfrm>
          <a:custGeom>
            <a:avLst/>
            <a:gdLst/>
            <a:ahLst/>
            <a:cxnLst/>
            <a:rect l="l" t="t" r="r" b="b"/>
            <a:pathLst>
              <a:path w="9963150" h="6858000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6" name="Google Shape;186;p3"/>
          <p:cNvSpPr txBox="1"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 panose="020B0604020202020204"/>
              <a:buNone/>
            </a:pPr>
            <a:r>
              <a:rPr lang="en-US" altLang="zh-TW" sz="7200" b="1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Introduction</a:t>
            </a:r>
            <a:endParaRPr lang="zh-TW" sz="7200" b="1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7" name="Google Shape;187;p3"/>
          <p:cNvSpPr/>
          <p:nvPr/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29830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D17AD238-5372-ECC6-8E0D-BAD92B74F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629" y="410644"/>
            <a:ext cx="9172742" cy="603671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86B0DB7-3652-F0D5-4911-807F4877462A}"/>
              </a:ext>
            </a:extLst>
          </p:cNvPr>
          <p:cNvSpPr txBox="1"/>
          <p:nvPr/>
        </p:nvSpPr>
        <p:spPr>
          <a:xfrm>
            <a:off x="1671851" y="3985146"/>
            <a:ext cx="3043451" cy="1607262"/>
          </a:xfrm>
          <a:prstGeom prst="rect">
            <a:avLst/>
          </a:prstGeom>
          <a:solidFill>
            <a:srgbClr val="ACAAB0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TRE (target re-entries)</a:t>
            </a:r>
          </a:p>
          <a:p>
            <a:r>
              <a:rPr lang="en-US" altLang="zh-TW" dirty="0"/>
              <a:t>TAC (task axis crossings)</a:t>
            </a:r>
          </a:p>
          <a:p>
            <a:r>
              <a:rPr lang="en-US" altLang="zh-TW" dirty="0"/>
              <a:t>MDC (movement direction changes)</a:t>
            </a:r>
          </a:p>
          <a:p>
            <a:r>
              <a:rPr lang="en-US" altLang="zh-TW" dirty="0"/>
              <a:t>ODC (orthogonal direction changes)</a:t>
            </a:r>
          </a:p>
          <a:p>
            <a:r>
              <a:rPr lang="en-US" altLang="zh-TW" dirty="0"/>
              <a:t>MV (movement variability)</a:t>
            </a:r>
          </a:p>
          <a:p>
            <a:r>
              <a:rPr lang="en-US" altLang="zh-TW" dirty="0"/>
              <a:t>MO (movement offset)</a:t>
            </a:r>
          </a:p>
          <a:p>
            <a:r>
              <a:rPr lang="en-US" altLang="zh-TW" dirty="0"/>
              <a:t>ME (movement error)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653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/>
          <p:nvPr/>
        </p:nvSpPr>
        <p:spPr>
          <a:xfrm>
            <a:off x="556846" y="123743"/>
            <a:ext cx="1017758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800" b="1" dirty="0">
                <a:solidFill>
                  <a:srgbClr val="FFC000"/>
                </a:solidFill>
              </a:rPr>
              <a:t>A</a:t>
            </a:r>
            <a:r>
              <a:rPr lang="en-US" altLang="zh-TW" sz="4800" b="1" i="0" u="none" strike="noStrike" cap="none" dirty="0">
                <a:solidFill>
                  <a:srgbClr val="FFC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cknowledgement</a:t>
            </a:r>
            <a:endParaRPr lang="zh-TW" sz="4800" b="1" i="0" u="none" strike="noStrike" cap="none" dirty="0">
              <a:solidFill>
                <a:srgbClr val="FFC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5734025" y="2822011"/>
            <a:ext cx="590100" cy="39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7DF033F-6165-8574-A9E6-36B4F9E576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433606" y="1349370"/>
            <a:ext cx="1800000" cy="1800000"/>
          </a:xfrm>
          <a:prstGeom prst="ellipse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82B7D2C-90B3-5328-BA89-EA28FD52D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65" t="4740" r="1093" b="43498"/>
          <a:stretch/>
        </p:blipFill>
        <p:spPr>
          <a:xfrm>
            <a:off x="5196000" y="1349370"/>
            <a:ext cx="1800000" cy="1800000"/>
          </a:xfrm>
          <a:prstGeom prst="ellipse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BA7C46A-AEC8-FAD6-DDCA-97F5787DCF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2" t="22668" r="11254" b="11061"/>
          <a:stretch/>
        </p:blipFill>
        <p:spPr>
          <a:xfrm>
            <a:off x="5196000" y="4126557"/>
            <a:ext cx="1800000" cy="1800000"/>
          </a:xfrm>
          <a:prstGeom prst="ellipse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2389739-49D7-74AE-F373-1391FA547C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383" t="42468" r="23967" b="38290"/>
          <a:stretch/>
        </p:blipFill>
        <p:spPr>
          <a:xfrm>
            <a:off x="1433606" y="4126557"/>
            <a:ext cx="1800000" cy="1800000"/>
          </a:xfrm>
          <a:prstGeom prst="ellipse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C30DAFF-98F4-A894-8CDA-D710906EB184}"/>
              </a:ext>
            </a:extLst>
          </p:cNvPr>
          <p:cNvSpPr/>
          <p:nvPr/>
        </p:nvSpPr>
        <p:spPr>
          <a:xfrm>
            <a:off x="208830" y="3324920"/>
            <a:ext cx="424955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Professor Erik Chang</a:t>
            </a:r>
            <a:endParaRPr lang="zh-TW" altLang="en-US" sz="2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0E1A03-34F1-2049-2244-5D758AC0614C}"/>
              </a:ext>
            </a:extLst>
          </p:cNvPr>
          <p:cNvSpPr/>
          <p:nvPr/>
        </p:nvSpPr>
        <p:spPr>
          <a:xfrm>
            <a:off x="208830" y="6004663"/>
            <a:ext cx="424955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Candy Wu</a:t>
            </a:r>
            <a:endParaRPr lang="zh-TW" altLang="en-US" sz="2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502AC0-AE92-E7BD-5EAA-6ADA420F4332}"/>
              </a:ext>
            </a:extLst>
          </p:cNvPr>
          <p:cNvSpPr/>
          <p:nvPr/>
        </p:nvSpPr>
        <p:spPr>
          <a:xfrm>
            <a:off x="3971222" y="3322609"/>
            <a:ext cx="424955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Mar Lo</a:t>
            </a:r>
            <a:endParaRPr lang="zh-TW" altLang="en-US" sz="2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512EA29-6486-60BC-5D1B-31169CE7E36E}"/>
              </a:ext>
            </a:extLst>
          </p:cNvPr>
          <p:cNvSpPr/>
          <p:nvPr/>
        </p:nvSpPr>
        <p:spPr>
          <a:xfrm>
            <a:off x="3971222" y="6004663"/>
            <a:ext cx="424955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Dillian Chen</a:t>
            </a:r>
            <a:endParaRPr lang="zh-TW" altLang="en-US" sz="2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2" name="圖片 11" descr="一張含有 兒童藝術, 寫生, 圖畫, 藝術 的圖片&#10;&#10;AI 產生的內容可能不正確。">
            <a:extLst>
              <a:ext uri="{FF2B5EF4-FFF2-40B4-BE49-F238E27FC236}">
                <a16:creationId xmlns:a16="http://schemas.microsoft.com/office/drawing/2014/main" id="{72030C06-D947-DA76-3FB9-AED72FA32A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9871" y="272886"/>
            <a:ext cx="2007794" cy="124959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C006151-4F3D-CF91-2989-4B6937285C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524756" y="160098"/>
            <a:ext cx="575115" cy="49172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041F848-AF20-4EFB-A721-6092102401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8182" y="1953951"/>
            <a:ext cx="2007794" cy="200779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06D1405-4416-4F9B-B1E7-FD712DDC89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8182" y="4393216"/>
            <a:ext cx="2007794" cy="200779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99AB8B4D-7652-49E8-9E65-FBD3E4E3730E}"/>
              </a:ext>
            </a:extLst>
          </p:cNvPr>
          <p:cNvSpPr/>
          <p:nvPr/>
        </p:nvSpPr>
        <p:spPr>
          <a:xfrm>
            <a:off x="9001093" y="3845829"/>
            <a:ext cx="238197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Lab Site</a:t>
            </a:r>
            <a:endParaRPr lang="zh-TW" altLang="en-US" sz="2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5D2AC70-2DFD-4DBE-8A5F-BDC9B81F9988}"/>
              </a:ext>
            </a:extLst>
          </p:cNvPr>
          <p:cNvSpPr/>
          <p:nvPr/>
        </p:nvSpPr>
        <p:spPr>
          <a:xfrm>
            <a:off x="8701041" y="6334147"/>
            <a:ext cx="298207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Experiment Download</a:t>
            </a:r>
            <a:endParaRPr lang="zh-TW" altLang="en-US" sz="2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3117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/>
          <p:nvPr/>
        </p:nvSpPr>
        <p:spPr>
          <a:xfrm>
            <a:off x="556846" y="123743"/>
            <a:ext cx="1017758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800" b="1" i="0" u="none" strike="noStrike" cap="none" dirty="0">
                <a:solidFill>
                  <a:srgbClr val="FFC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What is Fitts’s Law</a:t>
            </a:r>
            <a:endParaRPr lang="zh-TW" sz="4800" b="1" i="0" u="none" strike="noStrike" cap="none" dirty="0">
              <a:solidFill>
                <a:srgbClr val="FFC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B42EF375-9137-2D99-E0F5-77FA36A592E5}"/>
              </a:ext>
            </a:extLst>
          </p:cNvPr>
          <p:cNvCxnSpPr/>
          <p:nvPr/>
        </p:nvCxnSpPr>
        <p:spPr>
          <a:xfrm>
            <a:off x="2149523" y="3096548"/>
            <a:ext cx="624385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EFDECAED-AECD-6C1F-CBCF-FC4AC6EAEE60}"/>
              </a:ext>
            </a:extLst>
          </p:cNvPr>
          <p:cNvSpPr txBox="1"/>
          <p:nvPr/>
        </p:nvSpPr>
        <p:spPr>
          <a:xfrm>
            <a:off x="8579012" y="2088548"/>
            <a:ext cx="967677" cy="201600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</a:rPr>
              <a:t>Target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7FF7837-B0DE-D822-7C7E-82141FCF4D31}"/>
              </a:ext>
            </a:extLst>
          </p:cNvPr>
          <p:cNvSpPr txBox="1"/>
          <p:nvPr/>
        </p:nvSpPr>
        <p:spPr>
          <a:xfrm>
            <a:off x="4520821" y="2475457"/>
            <a:ext cx="1501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D</a:t>
            </a:r>
            <a:r>
              <a:rPr lang="en-US" altLang="zh-TW" sz="2400" dirty="0"/>
              <a:t>istance</a:t>
            </a:r>
            <a:endParaRPr lang="zh-TW" altLang="en-US" sz="2000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747546C-6869-C044-5E7B-27AB7E6BC960}"/>
              </a:ext>
            </a:extLst>
          </p:cNvPr>
          <p:cNvCxnSpPr>
            <a:cxnSpLocks/>
          </p:cNvCxnSpPr>
          <p:nvPr/>
        </p:nvCxnSpPr>
        <p:spPr>
          <a:xfrm rot="5400000">
            <a:off x="9063212" y="1411077"/>
            <a:ext cx="0" cy="96840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16AB385-5A66-6BCE-60CC-A5E54A18DEF2}"/>
              </a:ext>
            </a:extLst>
          </p:cNvPr>
          <p:cNvSpPr txBox="1"/>
          <p:nvPr/>
        </p:nvSpPr>
        <p:spPr>
          <a:xfrm>
            <a:off x="8527175" y="1308152"/>
            <a:ext cx="1071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W</a:t>
            </a:r>
            <a:r>
              <a:rPr lang="en-US" altLang="zh-TW" sz="2000" dirty="0"/>
              <a:t>idth</a:t>
            </a:r>
            <a:endParaRPr lang="zh-TW" altLang="en-US" sz="18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DA5F31C-49CF-FC33-B48A-D46510969F9B}"/>
              </a:ext>
            </a:extLst>
          </p:cNvPr>
          <p:cNvSpPr txBox="1"/>
          <p:nvPr/>
        </p:nvSpPr>
        <p:spPr>
          <a:xfrm>
            <a:off x="5544826" y="6034618"/>
            <a:ext cx="2975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Fitts's index of difficulty</a:t>
            </a:r>
          </a:p>
          <a:p>
            <a:pPr algn="ctr"/>
            <a:r>
              <a:rPr lang="en-US" altLang="zh-TW" sz="1800" dirty="0">
                <a:solidFill>
                  <a:srgbClr val="FF0000"/>
                </a:solidFill>
              </a:rPr>
              <a:t>(ID, in bits) </a:t>
            </a:r>
            <a:r>
              <a:rPr lang="zh-TW" altLang="en-US" sz="1800" dirty="0">
                <a:solidFill>
                  <a:srgbClr val="FF0000"/>
                </a:solidFill>
              </a:rPr>
              <a:t>難易度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9260A19-55EE-E8A0-677E-5593F9866DDC}"/>
                  </a:ext>
                </a:extLst>
              </p:cNvPr>
              <p:cNvSpPr txBox="1"/>
              <p:nvPr/>
            </p:nvSpPr>
            <p:spPr>
              <a:xfrm>
                <a:off x="556846" y="5151102"/>
                <a:ext cx="1758687" cy="918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200" i="1" smtClean="0">
                          <a:latin typeface="Cambria Math" panose="02040503050406030204" pitchFamily="18" charset="0"/>
                        </a:rPr>
                        <m:t>𝑇𝑃</m:t>
                      </m:r>
                      <m:r>
                        <a:rPr lang="zh-TW" altLang="en-US" sz="3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3200" i="1">
                              <a:latin typeface="Cambria Math" panose="02040503050406030204" pitchFamily="18" charset="0"/>
                            </a:rPr>
                            <m:t>𝐼𝐷</m:t>
                          </m:r>
                        </m:num>
                        <m:den>
                          <m:r>
                            <a:rPr lang="zh-TW" altLang="en-US" sz="3200" i="1">
                              <a:latin typeface="Cambria Math" panose="02040503050406030204" pitchFamily="18" charset="0"/>
                            </a:rPr>
                            <m:t>𝑀𝑇</m:t>
                          </m:r>
                        </m:den>
                      </m:f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A9260A19-55EE-E8A0-677E-5593F9866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46" y="5151102"/>
                <a:ext cx="1758687" cy="9187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2C9B739A-49E3-84B0-C107-CB62FF92EA05}"/>
              </a:ext>
            </a:extLst>
          </p:cNvPr>
          <p:cNvSpPr txBox="1"/>
          <p:nvPr/>
        </p:nvSpPr>
        <p:spPr>
          <a:xfrm>
            <a:off x="194243" y="6096174"/>
            <a:ext cx="2121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70C0"/>
                </a:solidFill>
              </a:rPr>
              <a:t>(Throughput, in bits/s)</a:t>
            </a:r>
          </a:p>
          <a:p>
            <a:pPr algn="ctr"/>
            <a:r>
              <a:rPr lang="zh-TW" altLang="en-US" dirty="0">
                <a:solidFill>
                  <a:srgbClr val="0070C0"/>
                </a:solidFill>
              </a:rPr>
              <a:t>你的能力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97083D6-71B5-B049-E183-6F74DB7CE9D9}"/>
              </a:ext>
            </a:extLst>
          </p:cNvPr>
          <p:cNvGrpSpPr/>
          <p:nvPr/>
        </p:nvGrpSpPr>
        <p:grpSpPr>
          <a:xfrm>
            <a:off x="2009789" y="4061211"/>
            <a:ext cx="6076353" cy="1942997"/>
            <a:chOff x="2016769" y="4239435"/>
            <a:chExt cx="6076353" cy="1942997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DA160A46-D006-3272-8A6B-2D779D979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46966" y="4582124"/>
              <a:ext cx="4809680" cy="1458138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8121651-A4FD-2D88-4EF7-BF8505F96FE5}"/>
                </a:ext>
              </a:extLst>
            </p:cNvPr>
            <p:cNvSpPr/>
            <p:nvPr/>
          </p:nvSpPr>
          <p:spPr>
            <a:xfrm>
              <a:off x="5643349" y="4415051"/>
              <a:ext cx="2449773" cy="17673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5065273-7AE8-43E0-8F49-654E4B6C4F71}"/>
                </a:ext>
              </a:extLst>
            </p:cNvPr>
            <p:cNvSpPr/>
            <p:nvPr/>
          </p:nvSpPr>
          <p:spPr>
            <a:xfrm>
              <a:off x="3010490" y="4885766"/>
              <a:ext cx="987770" cy="84378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00B050"/>
                </a:solidFill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5037023-B346-4CA0-A75C-949D12FA1DC8}"/>
                </a:ext>
              </a:extLst>
            </p:cNvPr>
            <p:cNvSpPr txBox="1"/>
            <p:nvPr/>
          </p:nvSpPr>
          <p:spPr>
            <a:xfrm>
              <a:off x="2016769" y="4239435"/>
              <a:ext cx="2975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solidFill>
                    <a:srgbClr val="00B050"/>
                  </a:solidFill>
                </a:rPr>
                <a:t>Movement Time</a:t>
              </a:r>
            </a:p>
            <a:p>
              <a:pPr algn="ctr"/>
              <a:r>
                <a:rPr lang="zh-TW" altLang="en-US" sz="1800" dirty="0">
                  <a:solidFill>
                    <a:srgbClr val="00B050"/>
                  </a:solidFill>
                </a:rPr>
                <a:t>你的表現</a:t>
              </a:r>
            </a:p>
          </p:txBody>
        </p:sp>
      </p:grp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E5FECB8B-B68E-E8F8-EAAC-1A83D03B5BFF}"/>
              </a:ext>
            </a:extLst>
          </p:cNvPr>
          <p:cNvSpPr>
            <a:spLocks noChangeAspect="1"/>
          </p:cNvSpPr>
          <p:nvPr/>
        </p:nvSpPr>
        <p:spPr>
          <a:xfrm rot="14693107">
            <a:off x="1769205" y="3225973"/>
            <a:ext cx="866084" cy="572674"/>
          </a:xfrm>
          <a:prstGeom prst="rightArrow">
            <a:avLst>
              <a:gd name="adj1" fmla="val 19125"/>
              <a:gd name="adj2" fmla="val 106743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6118744-CECD-487A-AAA4-ACAD61EB8799}"/>
              </a:ext>
            </a:extLst>
          </p:cNvPr>
          <p:cNvSpPr txBox="1"/>
          <p:nvPr/>
        </p:nvSpPr>
        <p:spPr>
          <a:xfrm>
            <a:off x="4520821" y="2071283"/>
            <a:ext cx="1501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(</a:t>
            </a:r>
            <a:r>
              <a:rPr lang="en-US" altLang="zh-TW" sz="2400" b="1" dirty="0"/>
              <a:t>A</a:t>
            </a:r>
            <a:r>
              <a:rPr lang="en-US" altLang="zh-TW" sz="2000" dirty="0"/>
              <a:t>mplitude)</a:t>
            </a:r>
            <a:endParaRPr lang="zh-TW" altLang="en-US" sz="2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B41E89F-9070-029A-206E-F211E2E9D5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836" y="4658605"/>
            <a:ext cx="3691921" cy="17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1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/>
          <p:nvPr/>
        </p:nvSpPr>
        <p:spPr>
          <a:xfrm>
            <a:off x="556846" y="123743"/>
            <a:ext cx="1017758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800" b="1" i="0" u="none" strike="noStrike" cap="none" dirty="0">
                <a:solidFill>
                  <a:srgbClr val="FFC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What is Fitts’s Law</a:t>
            </a:r>
            <a:endParaRPr lang="zh-TW" sz="4800" b="1" i="0" u="none" strike="noStrike" cap="none" dirty="0">
              <a:solidFill>
                <a:srgbClr val="FFC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0C5C9DA-4E6E-29EF-F1B6-543B58F3E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29" y="1403394"/>
            <a:ext cx="8898341" cy="465934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9F064E4-36DB-4E62-89C6-9428A63AF942}"/>
              </a:ext>
            </a:extLst>
          </p:cNvPr>
          <p:cNvSpPr txBox="1"/>
          <p:nvPr/>
        </p:nvSpPr>
        <p:spPr>
          <a:xfrm>
            <a:off x="1927411" y="3635677"/>
            <a:ext cx="432000" cy="432792"/>
          </a:xfrm>
          <a:prstGeom prst="ellipse">
            <a:avLst/>
          </a:prstGeom>
          <a:solidFill>
            <a:srgbClr val="75CCA0"/>
          </a:solidFill>
          <a:ln w="57150">
            <a:solidFill>
              <a:srgbClr val="CCFFE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/>
              <a:t>A</a:t>
            </a:r>
            <a:endParaRPr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7662AB3-3E5B-4C32-875E-3F5800A2FB4D}"/>
              </a:ext>
            </a:extLst>
          </p:cNvPr>
          <p:cNvSpPr txBox="1"/>
          <p:nvPr/>
        </p:nvSpPr>
        <p:spPr>
          <a:xfrm>
            <a:off x="1927411" y="4396471"/>
            <a:ext cx="432000" cy="432792"/>
          </a:xfrm>
          <a:prstGeom prst="ellipse">
            <a:avLst/>
          </a:prstGeom>
          <a:solidFill>
            <a:srgbClr val="75CCA0"/>
          </a:solidFill>
          <a:ln w="57150">
            <a:solidFill>
              <a:srgbClr val="CCFFE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/>
              <a:t>B</a:t>
            </a:r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79DBEA3-C437-4860-92F1-50B1D8507ADF}"/>
              </a:ext>
            </a:extLst>
          </p:cNvPr>
          <p:cNvSpPr txBox="1"/>
          <p:nvPr/>
        </p:nvSpPr>
        <p:spPr>
          <a:xfrm>
            <a:off x="1927411" y="5157265"/>
            <a:ext cx="432000" cy="432792"/>
          </a:xfrm>
          <a:prstGeom prst="ellipse">
            <a:avLst/>
          </a:prstGeom>
          <a:solidFill>
            <a:srgbClr val="75CCA0"/>
          </a:solidFill>
          <a:ln w="57150">
            <a:solidFill>
              <a:srgbClr val="CCFFE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/>
              <a:t>C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80811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/>
          <p:nvPr/>
        </p:nvSpPr>
        <p:spPr>
          <a:xfrm>
            <a:off x="556846" y="123743"/>
            <a:ext cx="1017758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800" b="1" dirty="0">
                <a:solidFill>
                  <a:srgbClr val="FFC000"/>
                </a:solidFill>
              </a:rPr>
              <a:t>Applications of</a:t>
            </a:r>
            <a:r>
              <a:rPr lang="en-US" altLang="zh-TW" sz="4800" b="1" i="0" u="none" strike="noStrike" cap="none" dirty="0">
                <a:solidFill>
                  <a:srgbClr val="FFC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Fitts’s Law</a:t>
            </a:r>
            <a:endParaRPr lang="zh-TW" sz="4800" b="1" i="0" u="none" strike="noStrike" cap="none" dirty="0">
              <a:solidFill>
                <a:srgbClr val="FFC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8E6144-53BA-C79F-CB76-D0B01CDA4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62" y="1537308"/>
            <a:ext cx="5254092" cy="378059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EA4FFA3-0F6B-4D06-983B-31E0912FD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952" y="1537308"/>
            <a:ext cx="6059393" cy="377781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B7C0221-A011-4167-BDDE-568A0A1D18E3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24243" t="23606" r="8053" b="22179"/>
          <a:stretch/>
        </p:blipFill>
        <p:spPr>
          <a:xfrm>
            <a:off x="2558474" y="2872507"/>
            <a:ext cx="3371478" cy="36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6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/>
          <p:nvPr/>
        </p:nvSpPr>
        <p:spPr>
          <a:xfrm>
            <a:off x="556846" y="123743"/>
            <a:ext cx="1017758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zh-TW" sz="4800" b="1" dirty="0">
                <a:solidFill>
                  <a:srgbClr val="FFC000"/>
                </a:solidFill>
              </a:rPr>
              <a:t>Applications of Fitts’s Law</a:t>
            </a:r>
            <a:endParaRPr lang="zh-TW" altLang="zh-TW" sz="4800" b="1" dirty="0">
              <a:solidFill>
                <a:srgbClr val="FFC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64855E-FAB4-E19F-171B-2F940A97B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31" y="1649056"/>
            <a:ext cx="5782386" cy="149816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B2F82D8-39C0-2D87-3EE7-BDF43C6B4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" y="4170987"/>
            <a:ext cx="5782386" cy="138251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F49DB1A-3353-24EC-9AEB-63991C276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92824"/>
            <a:ext cx="5830939" cy="3090397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684771E-6D6B-968B-4207-DB2C283C272D}"/>
              </a:ext>
            </a:extLst>
          </p:cNvPr>
          <p:cNvSpPr txBox="1"/>
          <p:nvPr/>
        </p:nvSpPr>
        <p:spPr>
          <a:xfrm>
            <a:off x="0" y="6519446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/>
              <a:t>https://medium.com/rar-design/%E5%88%A5%E8%AE%93%E4%BD%BF%E7%94%A8%E8%80%85%E7%8E%A9%E9%9B%BB%E6%B5%81%E6%80%A5%E6%80%A5%E6%A3%92-%E8%81%8A%E8%81%8A-ui-%E8%A8%AD%E8%A8%88%E4%B8%8A%E7%9A%84%E8%B2%BB%E8%8C%B2%E5%AE%9A%E5%BE%8B-fitts-law-fe4376e2c16c</a:t>
            </a:r>
            <a:endParaRPr lang="zh-TW" altLang="en-US" sz="800" dirty="0"/>
          </a:p>
        </p:txBody>
      </p:sp>
      <p:cxnSp>
        <p:nvCxnSpPr>
          <p:cNvPr id="3" name="接點: 肘形 2">
            <a:extLst>
              <a:ext uri="{FF2B5EF4-FFF2-40B4-BE49-F238E27FC236}">
                <a16:creationId xmlns:a16="http://schemas.microsoft.com/office/drawing/2014/main" id="{1EBBD5EE-D0DB-4FB6-A9D5-A4CEF9F2990D}"/>
              </a:ext>
            </a:extLst>
          </p:cNvPr>
          <p:cNvCxnSpPr>
            <a:cxnSpLocks/>
          </p:cNvCxnSpPr>
          <p:nvPr/>
        </p:nvCxnSpPr>
        <p:spPr>
          <a:xfrm>
            <a:off x="7575176" y="3147220"/>
            <a:ext cx="878542" cy="492451"/>
          </a:xfrm>
          <a:prstGeom prst="bentConnector3">
            <a:avLst>
              <a:gd name="adj1" fmla="val 98980"/>
            </a:avLst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3CEADBF5-7691-4994-B8FA-2717270C8EA0}"/>
              </a:ext>
            </a:extLst>
          </p:cNvPr>
          <p:cNvCxnSpPr>
            <a:cxnSpLocks/>
          </p:cNvCxnSpPr>
          <p:nvPr/>
        </p:nvCxnSpPr>
        <p:spPr>
          <a:xfrm>
            <a:off x="8713693" y="3639671"/>
            <a:ext cx="842683" cy="304800"/>
          </a:xfrm>
          <a:prstGeom prst="bentConnector3">
            <a:avLst>
              <a:gd name="adj1" fmla="val 98936"/>
            </a:avLst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EFABDE0D-37A4-421F-A982-C1B13BC283C6}"/>
              </a:ext>
            </a:extLst>
          </p:cNvPr>
          <p:cNvCxnSpPr>
            <a:cxnSpLocks/>
          </p:cNvCxnSpPr>
          <p:nvPr/>
        </p:nvCxnSpPr>
        <p:spPr>
          <a:xfrm rot="16200000" flipH="1">
            <a:off x="9711781" y="3986708"/>
            <a:ext cx="937484" cy="813589"/>
          </a:xfrm>
          <a:prstGeom prst="bentConnector3">
            <a:avLst>
              <a:gd name="adj1" fmla="val 3143"/>
            </a:avLst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52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/>
          <p:nvPr/>
        </p:nvSpPr>
        <p:spPr>
          <a:xfrm>
            <a:off x="556846" y="123743"/>
            <a:ext cx="1017758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zh-TW" sz="4800" b="1" dirty="0">
                <a:solidFill>
                  <a:srgbClr val="FFC000"/>
                </a:solidFill>
              </a:rPr>
              <a:t>Literatures</a:t>
            </a:r>
            <a:endParaRPr lang="zh-TW" altLang="zh-TW" sz="4800" b="1" dirty="0">
              <a:solidFill>
                <a:srgbClr val="FFC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C465B40-6EC4-EA72-382E-CF2312899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85" y="1187354"/>
            <a:ext cx="6440227" cy="31526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B11C933-66AA-2492-0242-568F27440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015" y="2350925"/>
            <a:ext cx="4987457" cy="417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53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10F1FD0-1547-DAD5-B7AB-09F0C0845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073" y="1259291"/>
            <a:ext cx="5491660" cy="3661107"/>
          </a:xfrm>
          <a:prstGeom prst="rect">
            <a:avLst/>
          </a:prstGeom>
        </p:spPr>
      </p:pic>
      <p:sp>
        <p:nvSpPr>
          <p:cNvPr id="174" name="Google Shape;174;p2"/>
          <p:cNvSpPr txBox="1"/>
          <p:nvPr/>
        </p:nvSpPr>
        <p:spPr>
          <a:xfrm>
            <a:off x="556846" y="123743"/>
            <a:ext cx="1017758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zh-TW" sz="4800" b="1" dirty="0">
                <a:solidFill>
                  <a:srgbClr val="FFC000"/>
                </a:solidFill>
              </a:rPr>
              <a:t>Literatures</a:t>
            </a:r>
            <a:endParaRPr lang="zh-TW" altLang="zh-TW" sz="4800" b="1" dirty="0">
              <a:solidFill>
                <a:srgbClr val="FFC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67AF607-6D4D-DF8D-9612-ABDEB47E2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48" y="1174622"/>
            <a:ext cx="4066736" cy="27149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43C3D6-F746-50FF-3624-7399F6D5E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2852" y="4000195"/>
            <a:ext cx="4822209" cy="267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65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/>
          <p:nvPr/>
        </p:nvSpPr>
        <p:spPr>
          <a:xfrm>
            <a:off x="556846" y="123743"/>
            <a:ext cx="1017758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zh-TW" sz="4800" b="1" dirty="0">
                <a:solidFill>
                  <a:srgbClr val="FFC000"/>
                </a:solidFill>
              </a:rPr>
              <a:t>Literatures</a:t>
            </a:r>
            <a:endParaRPr lang="zh-TW" altLang="zh-TW" sz="4800" b="1" dirty="0">
              <a:solidFill>
                <a:srgbClr val="FFC00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3B61CC9-A7DA-F11A-93B8-77292548C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8" y="954740"/>
            <a:ext cx="5583013" cy="264051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F8E36F4-D895-81AF-A58F-3D17687FB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77" y="4547224"/>
            <a:ext cx="5158099" cy="179910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9331654-3491-D815-65ED-8E79826AD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591" y="0"/>
            <a:ext cx="5158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53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858</Words>
  <Application>Microsoft Office PowerPoint</Application>
  <PresentationFormat>寬螢幕</PresentationFormat>
  <Paragraphs>82</Paragraphs>
  <Slides>21</Slides>
  <Notes>21</Notes>
  <HiddenSlides>3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Cambria Math</vt:lpstr>
      <vt:lpstr>Play</vt:lpstr>
      <vt:lpstr>Arial</vt:lpstr>
      <vt:lpstr>微軟正黑體</vt:lpstr>
      <vt:lpstr>Calibri</vt:lpstr>
      <vt:lpstr>Office 佈景主題</vt:lpstr>
      <vt:lpstr>Office 佈景主題</vt:lpstr>
      <vt:lpstr>手眼協調精確度實驗</vt:lpstr>
      <vt:lpstr>Introduction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Experimental  Procedure</vt:lpstr>
      <vt:lpstr>PowerPoint 簡報</vt:lpstr>
      <vt:lpstr>PowerPoint 簡報</vt:lpstr>
      <vt:lpstr>PowerPoint 簡報</vt:lpstr>
      <vt:lpstr> Visualization &amp; Interpretation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Visuomotor Adaptation Demo</dc:title>
  <dc:creator>audachang</dc:creator>
  <cp:lastModifiedBy>audachang</cp:lastModifiedBy>
  <cp:revision>40</cp:revision>
  <dcterms:created xsi:type="dcterms:W3CDTF">2025-03-21T02:36:00Z</dcterms:created>
  <dcterms:modified xsi:type="dcterms:W3CDTF">2025-07-19T02:40:02Z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B5C292FB122B481B9879057E8124F38B_12</vt:lpwstr>
  </property>
  <property fmtid="{D5CDD505-2E9C-101B-9397-08002B2CF9AE}" pid="3" name="KSOProductBuildVer">
    <vt:lpwstr>1033-12.2.0.21931</vt:lpwstr>
  </property>
</Properties>
</file>